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8288000" cy="10287000"/>
  <p:notesSz cx="6858000" cy="9144000"/>
  <p:embeddedFontLst>
    <p:embeddedFont>
      <p:font typeface="League Spartan" panose="020B0604020202020204" charset="0"/>
      <p:regular r:id="rId8"/>
    </p:embeddedFont>
    <p:embeddedFont>
      <p:font typeface="Poppins" panose="020B0502040204020203" pitchFamily="2" charset="0"/>
      <p:regular r:id="rId9"/>
    </p:embeddedFont>
    <p:embeddedFont>
      <p:font typeface="Roboto" panose="020F0502020204030204" pitchFamily="2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C"/>
          </a:p>
        </p:txBody>
      </p:sp>
      <p:grpSp>
        <p:nvGrpSpPr>
          <p:cNvPr id="3" name="Group 3"/>
          <p:cNvGrpSpPr/>
          <p:nvPr/>
        </p:nvGrpSpPr>
        <p:grpSpPr>
          <a:xfrm>
            <a:off x="-1130300" y="4057750"/>
            <a:ext cx="3086100" cy="2171499"/>
            <a:chOff x="0" y="0"/>
            <a:chExt cx="812800" cy="57191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571917"/>
            </a:xfrm>
            <a:custGeom>
              <a:avLst/>
              <a:gdLst/>
              <a:ahLst/>
              <a:cxnLst/>
              <a:rect l="l" t="t" r="r" b="b"/>
              <a:pathLst>
                <a:path w="812800" h="571917">
                  <a:moveTo>
                    <a:pt x="609600" y="0"/>
                  </a:moveTo>
                  <a:cubicBezTo>
                    <a:pt x="721824" y="0"/>
                    <a:pt x="812800" y="128028"/>
                    <a:pt x="812800" y="285959"/>
                  </a:cubicBezTo>
                  <a:cubicBezTo>
                    <a:pt x="812800" y="443889"/>
                    <a:pt x="721824" y="571917"/>
                    <a:pt x="609600" y="571917"/>
                  </a:cubicBezTo>
                  <a:lnTo>
                    <a:pt x="203200" y="571917"/>
                  </a:lnTo>
                  <a:cubicBezTo>
                    <a:pt x="90976" y="571917"/>
                    <a:pt x="0" y="443889"/>
                    <a:pt x="0" y="285959"/>
                  </a:cubicBezTo>
                  <a:cubicBezTo>
                    <a:pt x="0" y="12802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812800" cy="6195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6467343" y="4057750"/>
            <a:ext cx="3086100" cy="2171499"/>
            <a:chOff x="0" y="0"/>
            <a:chExt cx="812800" cy="57191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571917"/>
            </a:xfrm>
            <a:custGeom>
              <a:avLst/>
              <a:gdLst/>
              <a:ahLst/>
              <a:cxnLst/>
              <a:rect l="l" t="t" r="r" b="b"/>
              <a:pathLst>
                <a:path w="812800" h="571917">
                  <a:moveTo>
                    <a:pt x="609600" y="0"/>
                  </a:moveTo>
                  <a:cubicBezTo>
                    <a:pt x="721824" y="0"/>
                    <a:pt x="812800" y="128028"/>
                    <a:pt x="812800" y="285959"/>
                  </a:cubicBezTo>
                  <a:cubicBezTo>
                    <a:pt x="812800" y="443889"/>
                    <a:pt x="721824" y="571917"/>
                    <a:pt x="609600" y="571917"/>
                  </a:cubicBezTo>
                  <a:lnTo>
                    <a:pt x="203200" y="571917"/>
                  </a:lnTo>
                  <a:cubicBezTo>
                    <a:pt x="90976" y="571917"/>
                    <a:pt x="0" y="443889"/>
                    <a:pt x="0" y="285959"/>
                  </a:cubicBezTo>
                  <a:cubicBezTo>
                    <a:pt x="0" y="12802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812800" cy="6195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2833682" y="3888130"/>
            <a:ext cx="12368218" cy="50789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72"/>
              </a:lnSpc>
            </a:pPr>
            <a:r>
              <a:rPr lang="en-US" sz="4766" b="1" dirty="0">
                <a:solidFill>
                  <a:srgbClr val="004AAD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PROCEDIMIENTO VEHICULAR </a:t>
            </a:r>
          </a:p>
          <a:p>
            <a:pPr algn="ctr">
              <a:lnSpc>
                <a:spcPts val="6672"/>
              </a:lnSpc>
            </a:pPr>
            <a:r>
              <a:rPr lang="en-US" sz="4766" b="1" dirty="0">
                <a:solidFill>
                  <a:srgbClr val="004AAD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EC-LG-PR-03 </a:t>
            </a:r>
          </a:p>
          <a:p>
            <a:pPr algn="ctr">
              <a:lnSpc>
                <a:spcPts val="6672"/>
              </a:lnSpc>
            </a:pPr>
            <a:r>
              <a:rPr lang="en-US" sz="3600" b="1" dirty="0">
                <a:solidFill>
                  <a:srgbClr val="004AAD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REVISION 1 / OCTUBRE 2025</a:t>
            </a:r>
          </a:p>
          <a:p>
            <a:pPr algn="ctr">
              <a:lnSpc>
                <a:spcPts val="6672"/>
              </a:lnSpc>
            </a:pPr>
            <a:endParaRPr lang="en-US" sz="3600" b="1" dirty="0">
              <a:solidFill>
                <a:srgbClr val="004AAD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6672"/>
              </a:lnSpc>
            </a:pPr>
            <a:r>
              <a:rPr lang="en-US" sz="3600" b="1" dirty="0">
                <a:solidFill>
                  <a:srgbClr val="004AAD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INCLUSION PARAMETROS DE MANTENIMIENTO Y PREVENCION DE RIESGOS CON PROVEEDORES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315664E1-107A-5958-27E6-33F1767A22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47700"/>
            <a:ext cx="3810000" cy="29452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C"/>
          </a:p>
        </p:txBody>
      </p:sp>
      <p:grpSp>
        <p:nvGrpSpPr>
          <p:cNvPr id="3" name="Group 3"/>
          <p:cNvGrpSpPr/>
          <p:nvPr/>
        </p:nvGrpSpPr>
        <p:grpSpPr>
          <a:xfrm>
            <a:off x="11908043" y="0"/>
            <a:ext cx="6379957" cy="10287000"/>
            <a:chOff x="0" y="0"/>
            <a:chExt cx="1680318" cy="270933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680318" cy="2709333"/>
            </a:xfrm>
            <a:custGeom>
              <a:avLst/>
              <a:gdLst/>
              <a:ahLst/>
              <a:cxnLst/>
              <a:rect l="l" t="t" r="r" b="b"/>
              <a:pathLst>
                <a:path w="1680318" h="2709333">
                  <a:moveTo>
                    <a:pt x="0" y="0"/>
                  </a:moveTo>
                  <a:lnTo>
                    <a:pt x="1680318" y="0"/>
                  </a:lnTo>
                  <a:lnTo>
                    <a:pt x="168031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1680318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410209" lvl="1" indent="-205105" algn="ctr">
                <a:lnSpc>
                  <a:spcPts val="2659"/>
                </a:lnSpc>
                <a:buFont typeface="Arial"/>
                <a:buChar char="•"/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0745358" y="2234945"/>
            <a:ext cx="1630696" cy="1630696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5E5E5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2508848" y="3702394"/>
            <a:ext cx="6063053" cy="24828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CAMBIO DE ACEITE Y FILTRO DE MOTOR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CAMBIO DE FILTRO DE COMBUSTIBLE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CAMBIO DE FILTRO DE AIRE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CAMBIO DE LIQUIDOS DE FRENOS 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CAMBIAR REFRIGERANTE </a:t>
            </a:r>
            <a:r>
              <a:rPr lang="en-US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Y TERMOSTATO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CAMBIAR BANDA DE ACCESORIOS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CAMBIO DE BUJIAS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10658662" y="4656486"/>
            <a:ext cx="1735471" cy="1735471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5E5E5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0677712" y="7364432"/>
            <a:ext cx="1735471" cy="1735471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5E5E5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-970541" y="2006345"/>
            <a:ext cx="1601933" cy="6466659"/>
            <a:chOff x="0" y="0"/>
            <a:chExt cx="421908" cy="1703153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421908" cy="1703153"/>
            </a:xfrm>
            <a:custGeom>
              <a:avLst/>
              <a:gdLst/>
              <a:ahLst/>
              <a:cxnLst/>
              <a:rect l="l" t="t" r="r" b="b"/>
              <a:pathLst>
                <a:path w="421908" h="1703153">
                  <a:moveTo>
                    <a:pt x="210954" y="0"/>
                  </a:moveTo>
                  <a:lnTo>
                    <a:pt x="210954" y="0"/>
                  </a:lnTo>
                  <a:cubicBezTo>
                    <a:pt x="266903" y="0"/>
                    <a:pt x="320560" y="22225"/>
                    <a:pt x="360121" y="61787"/>
                  </a:cubicBezTo>
                  <a:cubicBezTo>
                    <a:pt x="399683" y="101349"/>
                    <a:pt x="421908" y="155006"/>
                    <a:pt x="421908" y="210954"/>
                  </a:cubicBezTo>
                  <a:lnTo>
                    <a:pt x="421908" y="1492199"/>
                  </a:lnTo>
                  <a:cubicBezTo>
                    <a:pt x="421908" y="1548147"/>
                    <a:pt x="399683" y="1601804"/>
                    <a:pt x="360121" y="1641366"/>
                  </a:cubicBezTo>
                  <a:cubicBezTo>
                    <a:pt x="320560" y="1680928"/>
                    <a:pt x="266903" y="1703153"/>
                    <a:pt x="210954" y="1703153"/>
                  </a:cubicBezTo>
                  <a:lnTo>
                    <a:pt x="210954" y="1703153"/>
                  </a:lnTo>
                  <a:cubicBezTo>
                    <a:pt x="155006" y="1703153"/>
                    <a:pt x="101349" y="1680928"/>
                    <a:pt x="61787" y="1641366"/>
                  </a:cubicBezTo>
                  <a:cubicBezTo>
                    <a:pt x="22225" y="1601804"/>
                    <a:pt x="0" y="1548147"/>
                    <a:pt x="0" y="1492199"/>
                  </a:cubicBezTo>
                  <a:lnTo>
                    <a:pt x="0" y="210954"/>
                  </a:lnTo>
                  <a:cubicBezTo>
                    <a:pt x="0" y="155006"/>
                    <a:pt x="22225" y="101349"/>
                    <a:pt x="61787" y="61787"/>
                  </a:cubicBezTo>
                  <a:cubicBezTo>
                    <a:pt x="101349" y="22225"/>
                    <a:pt x="155006" y="0"/>
                    <a:pt x="210954" y="0"/>
                  </a:cubicBez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421908" cy="17507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10755298" y="2453464"/>
            <a:ext cx="1638836" cy="13359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2"/>
              </a:lnSpc>
            </a:pPr>
            <a:r>
              <a:rPr lang="en-US" sz="785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1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0755298" y="4908948"/>
            <a:ext cx="1638836" cy="13359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2"/>
              </a:lnSpc>
            </a:pPr>
            <a:r>
              <a:rPr lang="en-US" sz="7859" b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0755298" y="7650182"/>
            <a:ext cx="1638836" cy="13359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2"/>
              </a:lnSpc>
            </a:pPr>
            <a:r>
              <a:rPr lang="en-US" sz="785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3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350001" y="2344703"/>
            <a:ext cx="8509531" cy="19989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19"/>
              </a:lnSpc>
            </a:pPr>
            <a:r>
              <a:rPr lang="en-US" sz="2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Para el mantenimiento preventivo de la flota vehicular se deben tener en cuenta tres acciones: reemplazar, inspeccionar y ejecutar según las actividades que se realicen en el mismo.</a:t>
            </a:r>
          </a:p>
          <a:p>
            <a:pPr algn="just">
              <a:lnSpc>
                <a:spcPts val="3219"/>
              </a:lnSpc>
              <a:spcBef>
                <a:spcPct val="0"/>
              </a:spcBef>
            </a:pPr>
            <a:r>
              <a:rPr lang="en-US" sz="2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350001" y="4948582"/>
            <a:ext cx="8509531" cy="1682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359"/>
              </a:lnSpc>
            </a:pPr>
            <a:r>
              <a:rPr lang="en-US" sz="23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Se debe realizar el mantenimiento de los vehículos basándose en intervalos de cada 7 mil kilómetros recorridos.</a:t>
            </a:r>
          </a:p>
          <a:p>
            <a:pPr algn="just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350001" y="7297757"/>
            <a:ext cx="8509531" cy="1682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Según la Guía de mantenimientos programados de manera general se debe reemplazar los siguientes artefactos que se pueden visualizar en la siguiente tabla. 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151400" y="581679"/>
            <a:ext cx="8390633" cy="1243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72"/>
              </a:lnSpc>
            </a:pPr>
            <a:r>
              <a:rPr lang="en-US" sz="3551">
                <a:solidFill>
                  <a:srgbClr val="31356E"/>
                </a:solidFill>
                <a:latin typeface="Roboto"/>
                <a:ea typeface="Roboto"/>
                <a:cs typeface="Roboto"/>
                <a:sym typeface="Roboto"/>
              </a:rPr>
              <a:t>MANTENIMIENTO PREVENTIVO DE FLOTA VEHICULAR</a:t>
            </a:r>
            <a:r>
              <a:rPr lang="en-US" sz="355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2940321" y="1748771"/>
            <a:ext cx="3605808" cy="1172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56"/>
              </a:lnSpc>
            </a:pPr>
            <a:r>
              <a:rPr lang="en-US" sz="3326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ACTIVIDADES GENERALES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C"/>
          </a:p>
        </p:txBody>
      </p:sp>
      <p:grpSp>
        <p:nvGrpSpPr>
          <p:cNvPr id="3" name="Group 3"/>
          <p:cNvGrpSpPr/>
          <p:nvPr/>
        </p:nvGrpSpPr>
        <p:grpSpPr>
          <a:xfrm>
            <a:off x="11908043" y="0"/>
            <a:ext cx="6379957" cy="10287000"/>
            <a:chOff x="0" y="0"/>
            <a:chExt cx="1680318" cy="270933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680318" cy="2709333"/>
            </a:xfrm>
            <a:custGeom>
              <a:avLst/>
              <a:gdLst/>
              <a:ahLst/>
              <a:cxnLst/>
              <a:rect l="l" t="t" r="r" b="b"/>
              <a:pathLst>
                <a:path w="1680318" h="2709333">
                  <a:moveTo>
                    <a:pt x="0" y="0"/>
                  </a:moveTo>
                  <a:lnTo>
                    <a:pt x="1680318" y="0"/>
                  </a:lnTo>
                  <a:lnTo>
                    <a:pt x="168031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1680318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410209" lvl="1" indent="-205105" algn="ctr">
                <a:lnSpc>
                  <a:spcPts val="2659"/>
                </a:lnSpc>
                <a:buFont typeface="Arial"/>
                <a:buChar char="•"/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0773377" y="1081459"/>
            <a:ext cx="1735471" cy="1735471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5E5E5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0677712" y="7097732"/>
            <a:ext cx="1735471" cy="1735471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5E5E5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-970541" y="2006345"/>
            <a:ext cx="1601933" cy="6466659"/>
            <a:chOff x="0" y="0"/>
            <a:chExt cx="421908" cy="1703153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21908" cy="1703153"/>
            </a:xfrm>
            <a:custGeom>
              <a:avLst/>
              <a:gdLst/>
              <a:ahLst/>
              <a:cxnLst/>
              <a:rect l="l" t="t" r="r" b="b"/>
              <a:pathLst>
                <a:path w="421908" h="1703153">
                  <a:moveTo>
                    <a:pt x="210954" y="0"/>
                  </a:moveTo>
                  <a:lnTo>
                    <a:pt x="210954" y="0"/>
                  </a:lnTo>
                  <a:cubicBezTo>
                    <a:pt x="266903" y="0"/>
                    <a:pt x="320560" y="22225"/>
                    <a:pt x="360121" y="61787"/>
                  </a:cubicBezTo>
                  <a:cubicBezTo>
                    <a:pt x="399683" y="101349"/>
                    <a:pt x="421908" y="155006"/>
                    <a:pt x="421908" y="210954"/>
                  </a:cubicBezTo>
                  <a:lnTo>
                    <a:pt x="421908" y="1492199"/>
                  </a:lnTo>
                  <a:cubicBezTo>
                    <a:pt x="421908" y="1548147"/>
                    <a:pt x="399683" y="1601804"/>
                    <a:pt x="360121" y="1641366"/>
                  </a:cubicBezTo>
                  <a:cubicBezTo>
                    <a:pt x="320560" y="1680928"/>
                    <a:pt x="266903" y="1703153"/>
                    <a:pt x="210954" y="1703153"/>
                  </a:cubicBezTo>
                  <a:lnTo>
                    <a:pt x="210954" y="1703153"/>
                  </a:lnTo>
                  <a:cubicBezTo>
                    <a:pt x="155006" y="1703153"/>
                    <a:pt x="101349" y="1680928"/>
                    <a:pt x="61787" y="1641366"/>
                  </a:cubicBezTo>
                  <a:cubicBezTo>
                    <a:pt x="22225" y="1601804"/>
                    <a:pt x="0" y="1548147"/>
                    <a:pt x="0" y="1492199"/>
                  </a:cubicBezTo>
                  <a:lnTo>
                    <a:pt x="0" y="210954"/>
                  </a:lnTo>
                  <a:cubicBezTo>
                    <a:pt x="0" y="155006"/>
                    <a:pt x="22225" y="101349"/>
                    <a:pt x="61787" y="61787"/>
                  </a:cubicBezTo>
                  <a:cubicBezTo>
                    <a:pt x="101349" y="22225"/>
                    <a:pt x="155006" y="0"/>
                    <a:pt x="210954" y="0"/>
                  </a:cubicBez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421908" cy="17507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/>
          <p:cNvSpPr/>
          <p:nvPr/>
        </p:nvSpPr>
        <p:spPr>
          <a:xfrm>
            <a:off x="2056250" y="3661807"/>
            <a:ext cx="7292268" cy="2821200"/>
          </a:xfrm>
          <a:custGeom>
            <a:avLst/>
            <a:gdLst/>
            <a:ahLst/>
            <a:cxnLst/>
            <a:rect l="l" t="t" r="r" b="b"/>
            <a:pathLst>
              <a:path w="7292268" h="2821200">
                <a:moveTo>
                  <a:pt x="0" y="0"/>
                </a:moveTo>
                <a:lnTo>
                  <a:pt x="7292268" y="0"/>
                </a:lnTo>
                <a:lnTo>
                  <a:pt x="7292268" y="2821199"/>
                </a:lnTo>
                <a:lnTo>
                  <a:pt x="0" y="28211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2494" b="-2494"/>
            </a:stretch>
          </a:blipFill>
        </p:spPr>
        <p:txBody>
          <a:bodyPr/>
          <a:lstStyle/>
          <a:p>
            <a:endParaRPr lang="es-EC"/>
          </a:p>
        </p:txBody>
      </p:sp>
      <p:sp>
        <p:nvSpPr>
          <p:cNvPr id="16" name="TextBox 16"/>
          <p:cNvSpPr txBox="1"/>
          <p:nvPr/>
        </p:nvSpPr>
        <p:spPr>
          <a:xfrm>
            <a:off x="10870013" y="1333920"/>
            <a:ext cx="1638836" cy="13359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2"/>
              </a:lnSpc>
            </a:pPr>
            <a:r>
              <a:rPr lang="en-US" sz="7859" b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4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0726030" y="7221279"/>
            <a:ext cx="1638836" cy="13359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2"/>
              </a:lnSpc>
            </a:pPr>
            <a:r>
              <a:rPr lang="en-US" sz="7859" b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5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447619" y="945158"/>
            <a:ext cx="8509531" cy="2799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19"/>
              </a:lnSpc>
            </a:pPr>
            <a:r>
              <a:rPr lang="en-US" sz="2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·Inspeccionar en mantenimiento preventivo significa realizar una revisión sistemática y programada de equipos, vehículos o instalaciones para detectar signos de desgaste, fallas incipientes o condiciones que puedan provocar averías si no se corrigen a tiempo como se puede evidenciar en la siguiente tabla </a:t>
            </a:r>
          </a:p>
          <a:p>
            <a:pPr algn="just">
              <a:lnSpc>
                <a:spcPts val="3219"/>
              </a:lnSpc>
              <a:spcBef>
                <a:spcPct val="0"/>
              </a:spcBef>
            </a:pPr>
            <a:endParaRPr lang="en-US" sz="2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2940321" y="1748771"/>
            <a:ext cx="3605808" cy="1172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56"/>
              </a:lnSpc>
            </a:pPr>
            <a:r>
              <a:rPr lang="en-US" sz="3326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ACTVIDADES DE INSPECCIÓN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399786" y="7004072"/>
            <a:ext cx="8509531" cy="2399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219"/>
              </a:lnSpc>
            </a:pPr>
            <a:r>
              <a:rPr lang="en-US" sz="2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·Ejecutar en mantenimiento preventivo significa realizar una serie de acciones programadas y periódicas (como inspecciones, limpiezas, lubricación o reparaciones) en un equipo o instalación antes de que ocurra una falla, como se pueden visualizar en la siguiente tabla. </a:t>
            </a:r>
          </a:p>
          <a:p>
            <a:pPr algn="just">
              <a:lnSpc>
                <a:spcPts val="3219"/>
              </a:lnSpc>
              <a:spcBef>
                <a:spcPct val="0"/>
              </a:spcBef>
            </a:pPr>
            <a:endParaRPr lang="en-US" sz="2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2037920" y="3702394"/>
            <a:ext cx="6063053" cy="2835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ALINEACIÓN Y BALANCEO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ROTACION DE NEUMÁTICOS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AJUSTE Y LUBRICACIÓN DE LA SUSPENCIÓN 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COLOCAR LIMPIADOR AL SISTEMA DE COMBUSTIBLE 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MANTENIMIENTO LINEAS Y CONTROL ELECTRONICO DE COMBUSTIBLE DIESEL </a:t>
            </a:r>
          </a:p>
          <a:p>
            <a:pPr marL="431801" lvl="1" indent="-215900" algn="just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DIAGNÓSTICO ELECTRÓNICO IDS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C"/>
          </a:p>
        </p:txBody>
      </p:sp>
      <p:grpSp>
        <p:nvGrpSpPr>
          <p:cNvPr id="3" name="Group 3"/>
          <p:cNvGrpSpPr/>
          <p:nvPr/>
        </p:nvGrpSpPr>
        <p:grpSpPr>
          <a:xfrm>
            <a:off x="1028700" y="8997950"/>
            <a:ext cx="2514600" cy="260350"/>
            <a:chOff x="0" y="0"/>
            <a:chExt cx="662281" cy="6857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662281" cy="68570"/>
            </a:xfrm>
            <a:custGeom>
              <a:avLst/>
              <a:gdLst/>
              <a:ahLst/>
              <a:cxnLst/>
              <a:rect l="l" t="t" r="r" b="b"/>
              <a:pathLst>
                <a:path w="662281" h="68570">
                  <a:moveTo>
                    <a:pt x="0" y="0"/>
                  </a:moveTo>
                  <a:lnTo>
                    <a:pt x="662281" y="0"/>
                  </a:lnTo>
                  <a:lnTo>
                    <a:pt x="662281" y="68570"/>
                  </a:lnTo>
                  <a:lnTo>
                    <a:pt x="0" y="68570"/>
                  </a:ln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662281" cy="1161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028700" y="2144204"/>
            <a:ext cx="15839073" cy="2232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8997" lvl="1" indent="-229499" algn="l">
              <a:lnSpc>
                <a:spcPts val="2976"/>
              </a:lnSpc>
              <a:buFont typeface="Arial"/>
              <a:buChar char="•"/>
            </a:pPr>
            <a:r>
              <a:rPr lang="en-US" sz="2125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·El conductordebe realizar la EC-LG-F-15 INSPECCIÓN DIARIA VEHICULAR y si encuentra novedades llenar la EC-LG-F-17 TARJETA DE REPORTE VEHICULAR y entregar al Coordinador de Logística o Logístico de Proyecto.</a:t>
            </a:r>
          </a:p>
          <a:p>
            <a:pPr marL="458997" lvl="1" indent="-229499" algn="l">
              <a:lnSpc>
                <a:spcPts val="2976"/>
              </a:lnSpc>
              <a:buFont typeface="Arial"/>
              <a:buChar char="•"/>
            </a:pPr>
            <a:r>
              <a:rPr lang="en-US" sz="2125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·El Logístico de proyecto debe reportar el daño del vehículo para planificar el mantenimiento de este con el responsable de Cadena de Suministro o Asistente Logistico encargado de la flota vehicular. </a:t>
            </a:r>
          </a:p>
          <a:p>
            <a:pPr marL="458997" lvl="1" indent="-229499" algn="l">
              <a:lnSpc>
                <a:spcPts val="2976"/>
              </a:lnSpc>
              <a:buFont typeface="Arial"/>
              <a:buChar char="•"/>
            </a:pPr>
            <a:r>
              <a:rPr lang="en-US" sz="2125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·Según las especificaciones, se ingresa a los siguientes anexos: </a:t>
            </a:r>
          </a:p>
          <a:p>
            <a:pPr algn="l">
              <a:lnSpc>
                <a:spcPts val="2976"/>
              </a:lnSpc>
              <a:spcBef>
                <a:spcPct val="0"/>
              </a:spcBef>
            </a:pPr>
            <a:endParaRPr lang="en-US" sz="2125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3543300" y="4376204"/>
            <a:ext cx="10588254" cy="2821154"/>
          </a:xfrm>
          <a:custGeom>
            <a:avLst/>
            <a:gdLst/>
            <a:ahLst/>
            <a:cxnLst/>
            <a:rect l="l" t="t" r="r" b="b"/>
            <a:pathLst>
              <a:path w="10588254" h="2821154">
                <a:moveTo>
                  <a:pt x="0" y="0"/>
                </a:moveTo>
                <a:lnTo>
                  <a:pt x="10588254" y="0"/>
                </a:lnTo>
                <a:lnTo>
                  <a:pt x="10588254" y="2821154"/>
                </a:lnTo>
                <a:lnTo>
                  <a:pt x="0" y="28211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EC"/>
          </a:p>
        </p:txBody>
      </p:sp>
      <p:sp>
        <p:nvSpPr>
          <p:cNvPr id="8" name="TextBox 8"/>
          <p:cNvSpPr txBox="1"/>
          <p:nvPr/>
        </p:nvSpPr>
        <p:spPr>
          <a:xfrm>
            <a:off x="1028700" y="387541"/>
            <a:ext cx="9076545" cy="15182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92"/>
              </a:lnSpc>
            </a:pPr>
            <a:r>
              <a:rPr lang="en-US" sz="435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MANTENIMIENTO CORRECTIVO DE FLOTA VEHICULAR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7653882"/>
            <a:ext cx="15839073" cy="1535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0752" lvl="1" indent="-235376" algn="l">
              <a:lnSpc>
                <a:spcPts val="3052"/>
              </a:lnSpc>
              <a:buFont typeface="Arial"/>
              <a:buChar char="•"/>
            </a:pPr>
            <a:r>
              <a:rPr lang="en-US" sz="218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Ya realizado el mantenimiento, se procede a registrar la información en el EC-LG-F-16 REGISTRO Y SEGUIMIENTO DE REPORTE VEHICULAR, para dar por cerrado el caso. </a:t>
            </a:r>
          </a:p>
          <a:p>
            <a:pPr algn="l">
              <a:lnSpc>
                <a:spcPts val="3052"/>
              </a:lnSpc>
            </a:pPr>
            <a:endParaRPr lang="en-US" sz="218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3052"/>
              </a:lnSpc>
              <a:spcBef>
                <a:spcPct val="0"/>
              </a:spcBef>
            </a:pPr>
            <a:endParaRPr lang="en-US" sz="218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C"/>
          </a:p>
        </p:txBody>
      </p:sp>
      <p:grpSp>
        <p:nvGrpSpPr>
          <p:cNvPr id="3" name="Group 3"/>
          <p:cNvGrpSpPr/>
          <p:nvPr/>
        </p:nvGrpSpPr>
        <p:grpSpPr>
          <a:xfrm>
            <a:off x="1028700" y="8997950"/>
            <a:ext cx="2514600" cy="260350"/>
            <a:chOff x="0" y="0"/>
            <a:chExt cx="662281" cy="6857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662281" cy="68570"/>
            </a:xfrm>
            <a:custGeom>
              <a:avLst/>
              <a:gdLst/>
              <a:ahLst/>
              <a:cxnLst/>
              <a:rect l="l" t="t" r="r" b="b"/>
              <a:pathLst>
                <a:path w="662281" h="68570">
                  <a:moveTo>
                    <a:pt x="0" y="0"/>
                  </a:moveTo>
                  <a:lnTo>
                    <a:pt x="662281" y="0"/>
                  </a:lnTo>
                  <a:lnTo>
                    <a:pt x="662281" y="68570"/>
                  </a:lnTo>
                  <a:lnTo>
                    <a:pt x="0" y="68570"/>
                  </a:ln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662281" cy="1161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4057018" y="5143500"/>
            <a:ext cx="10173965" cy="2606036"/>
          </a:xfrm>
          <a:custGeom>
            <a:avLst/>
            <a:gdLst/>
            <a:ahLst/>
            <a:cxnLst/>
            <a:rect l="l" t="t" r="r" b="b"/>
            <a:pathLst>
              <a:path w="10173965" h="2606036">
                <a:moveTo>
                  <a:pt x="0" y="0"/>
                </a:moveTo>
                <a:lnTo>
                  <a:pt x="10173964" y="0"/>
                </a:lnTo>
                <a:lnTo>
                  <a:pt x="10173964" y="2606036"/>
                </a:lnTo>
                <a:lnTo>
                  <a:pt x="0" y="260603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EC"/>
          </a:p>
        </p:txBody>
      </p:sp>
      <p:sp>
        <p:nvSpPr>
          <p:cNvPr id="7" name="TextBox 7"/>
          <p:cNvSpPr txBox="1"/>
          <p:nvPr/>
        </p:nvSpPr>
        <p:spPr>
          <a:xfrm>
            <a:off x="1028700" y="2540025"/>
            <a:ext cx="15956771" cy="2603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8997" lvl="1" indent="-229499" algn="l">
              <a:lnSpc>
                <a:spcPts val="2976"/>
              </a:lnSpc>
              <a:buFont typeface="Arial"/>
              <a:buChar char="•"/>
            </a:pPr>
            <a:r>
              <a:rPr lang="en-US" sz="2125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·El proveedor está en la obligación de cumplir con las políticas de seguridad de la empresa mencionando el uso del cinturón de seguridad, prohibición del uso del celular durante la conducción y respeto a las normas de tránsito. </a:t>
            </a:r>
          </a:p>
          <a:p>
            <a:pPr marL="458997" lvl="1" indent="-229499" algn="l">
              <a:lnSpc>
                <a:spcPts val="2976"/>
              </a:lnSpc>
              <a:buFont typeface="Arial"/>
              <a:buChar char="•"/>
            </a:pPr>
            <a:r>
              <a:rPr lang="en-US" sz="2125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·El incumplimiento de estas podrá ser causal de suspensión del servicio o terminación del contrato evidenciado en la CLÁUSULA CONTRATO PROVEEDOR MANTENIMIENTO.</a:t>
            </a:r>
          </a:p>
          <a:p>
            <a:pPr marL="458997" lvl="1" indent="-229499" algn="l">
              <a:lnSpc>
                <a:spcPts val="2976"/>
              </a:lnSpc>
              <a:buFont typeface="Arial"/>
              <a:buChar char="•"/>
            </a:pPr>
            <a:r>
              <a:rPr lang="en-US" sz="2125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·El Sistema de sanciones y advertencias se puede evidenciar en la siguiente tabla. </a:t>
            </a:r>
          </a:p>
          <a:p>
            <a:pPr algn="l">
              <a:lnSpc>
                <a:spcPts val="2976"/>
              </a:lnSpc>
              <a:spcBef>
                <a:spcPct val="0"/>
              </a:spcBef>
            </a:pPr>
            <a:endParaRPr lang="en-US" sz="2125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28700" y="790575"/>
            <a:ext cx="13666782" cy="1563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32"/>
              </a:lnSpc>
            </a:pPr>
            <a:r>
              <a:rPr lang="en-US" sz="445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OBLIGACIONES Y RESPONSABILIDADES DE PROVEEDORES DE MANTENIMIENTO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7987661"/>
            <a:ext cx="16427565" cy="1535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0752" lvl="1" indent="-235376" algn="l">
              <a:lnSpc>
                <a:spcPts val="3052"/>
              </a:lnSpc>
              <a:buFont typeface="Arial"/>
              <a:buChar char="•"/>
            </a:pPr>
            <a:r>
              <a:rPr lang="en-US" sz="218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 el documento EC-LG-F-20 REGISTRO CONDUCTORES 2025 se hará el registro de conductores externos, infracciones y constancia de uso de la flota vehicular. </a:t>
            </a:r>
          </a:p>
          <a:p>
            <a:pPr algn="l">
              <a:lnSpc>
                <a:spcPts val="3052"/>
              </a:lnSpc>
            </a:pPr>
            <a:endParaRPr lang="en-US" sz="218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3052"/>
              </a:lnSpc>
              <a:spcBef>
                <a:spcPct val="0"/>
              </a:spcBef>
            </a:pPr>
            <a:endParaRPr lang="en-US" sz="218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59" b="-9259"/>
            </a:stretch>
          </a:blipFill>
        </p:spPr>
        <p:txBody>
          <a:bodyPr/>
          <a:lstStyle/>
          <a:p>
            <a:endParaRPr lang="es-EC"/>
          </a:p>
        </p:txBody>
      </p:sp>
      <p:grpSp>
        <p:nvGrpSpPr>
          <p:cNvPr id="3" name="Group 3"/>
          <p:cNvGrpSpPr/>
          <p:nvPr/>
        </p:nvGrpSpPr>
        <p:grpSpPr>
          <a:xfrm>
            <a:off x="-698500" y="3953597"/>
            <a:ext cx="5245100" cy="1332778"/>
            <a:chOff x="0" y="0"/>
            <a:chExt cx="1381426" cy="35102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381426" cy="351020"/>
            </a:xfrm>
            <a:custGeom>
              <a:avLst/>
              <a:gdLst/>
              <a:ahLst/>
              <a:cxnLst/>
              <a:rect l="l" t="t" r="r" b="b"/>
              <a:pathLst>
                <a:path w="1381426" h="351020">
                  <a:moveTo>
                    <a:pt x="75277" y="0"/>
                  </a:moveTo>
                  <a:lnTo>
                    <a:pt x="1306148" y="0"/>
                  </a:lnTo>
                  <a:cubicBezTo>
                    <a:pt x="1326113" y="0"/>
                    <a:pt x="1345260" y="7931"/>
                    <a:pt x="1359377" y="22048"/>
                  </a:cubicBezTo>
                  <a:cubicBezTo>
                    <a:pt x="1373495" y="36166"/>
                    <a:pt x="1381426" y="55313"/>
                    <a:pt x="1381426" y="75277"/>
                  </a:cubicBezTo>
                  <a:lnTo>
                    <a:pt x="1381426" y="275742"/>
                  </a:lnTo>
                  <a:cubicBezTo>
                    <a:pt x="1381426" y="295707"/>
                    <a:pt x="1373495" y="314854"/>
                    <a:pt x="1359377" y="328971"/>
                  </a:cubicBezTo>
                  <a:cubicBezTo>
                    <a:pt x="1345260" y="343089"/>
                    <a:pt x="1326113" y="351020"/>
                    <a:pt x="1306148" y="351020"/>
                  </a:cubicBezTo>
                  <a:lnTo>
                    <a:pt x="75277" y="351020"/>
                  </a:lnTo>
                  <a:cubicBezTo>
                    <a:pt x="55313" y="351020"/>
                    <a:pt x="36166" y="343089"/>
                    <a:pt x="22048" y="328971"/>
                  </a:cubicBezTo>
                  <a:cubicBezTo>
                    <a:pt x="7931" y="314854"/>
                    <a:pt x="0" y="295707"/>
                    <a:pt x="0" y="275742"/>
                  </a:cubicBezTo>
                  <a:lnTo>
                    <a:pt x="0" y="75277"/>
                  </a:lnTo>
                  <a:cubicBezTo>
                    <a:pt x="0" y="55313"/>
                    <a:pt x="7931" y="36166"/>
                    <a:pt x="22048" y="22048"/>
                  </a:cubicBezTo>
                  <a:cubicBezTo>
                    <a:pt x="36166" y="7931"/>
                    <a:pt x="55313" y="0"/>
                    <a:pt x="75277" y="0"/>
                  </a:cubicBez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1381426" cy="3986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3741400" y="3953597"/>
            <a:ext cx="5118100" cy="1332778"/>
            <a:chOff x="0" y="0"/>
            <a:chExt cx="1347977" cy="35102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347977" cy="351020"/>
            </a:xfrm>
            <a:custGeom>
              <a:avLst/>
              <a:gdLst/>
              <a:ahLst/>
              <a:cxnLst/>
              <a:rect l="l" t="t" r="r" b="b"/>
              <a:pathLst>
                <a:path w="1347977" h="351020">
                  <a:moveTo>
                    <a:pt x="77145" y="0"/>
                  </a:moveTo>
                  <a:lnTo>
                    <a:pt x="1270832" y="0"/>
                  </a:lnTo>
                  <a:cubicBezTo>
                    <a:pt x="1291292" y="0"/>
                    <a:pt x="1310914" y="8128"/>
                    <a:pt x="1325382" y="22595"/>
                  </a:cubicBezTo>
                  <a:cubicBezTo>
                    <a:pt x="1339849" y="37063"/>
                    <a:pt x="1347977" y="56685"/>
                    <a:pt x="1347977" y="77145"/>
                  </a:cubicBezTo>
                  <a:lnTo>
                    <a:pt x="1347977" y="273874"/>
                  </a:lnTo>
                  <a:cubicBezTo>
                    <a:pt x="1347977" y="316480"/>
                    <a:pt x="1313438" y="351020"/>
                    <a:pt x="1270832" y="351020"/>
                  </a:cubicBezTo>
                  <a:lnTo>
                    <a:pt x="77145" y="351020"/>
                  </a:lnTo>
                  <a:cubicBezTo>
                    <a:pt x="34539" y="351020"/>
                    <a:pt x="0" y="316480"/>
                    <a:pt x="0" y="273874"/>
                  </a:cubicBezTo>
                  <a:lnTo>
                    <a:pt x="0" y="77145"/>
                  </a:lnTo>
                  <a:cubicBezTo>
                    <a:pt x="0" y="34539"/>
                    <a:pt x="34539" y="0"/>
                    <a:pt x="77145" y="0"/>
                  </a:cubicBezTo>
                  <a:close/>
                </a:path>
              </a:pathLst>
            </a:custGeom>
            <a:solidFill>
              <a:srgbClr val="004AAD"/>
            </a:solidFill>
          </p:spPr>
          <p:txBody>
            <a:bodyPr/>
            <a:lstStyle/>
            <a:p>
              <a:endParaRPr lang="es-EC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1347977" cy="3986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4933297" y="4020994"/>
            <a:ext cx="8421405" cy="12653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334"/>
              </a:lnSpc>
            </a:pPr>
            <a:r>
              <a:rPr lang="en-US" sz="7382" b="1">
                <a:solidFill>
                  <a:srgbClr val="004AAD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GRACIAS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483</Words>
  <Application>Microsoft Office PowerPoint</Application>
  <PresentationFormat>Personalizado</PresentationFormat>
  <Paragraphs>44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Poppins</vt:lpstr>
      <vt:lpstr>League Spartan</vt:lpstr>
      <vt:lpstr>Roboto</vt:lpstr>
      <vt:lpstr>Calibri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cp:lastModifiedBy>Andres  Beltran</cp:lastModifiedBy>
  <cp:revision>4</cp:revision>
  <dcterms:created xsi:type="dcterms:W3CDTF">2006-08-16T00:00:00Z</dcterms:created>
  <dcterms:modified xsi:type="dcterms:W3CDTF">2025-11-14T20:45:20Z</dcterms:modified>
  <dc:identifier>DAG28H9GBuI</dc:identifier>
</cp:coreProperties>
</file>